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3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14630400" cy="82296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" panose="020B0604020202020204" charset="-52"/>
      <p:regular r:id="rId20"/>
    </p:embeddedFont>
  </p:embeddedFontLst>
  <p:defaultTextStyle>
    <a:defPPr>
      <a:defRPr lang="ru-RU"/>
    </a:defPPr>
    <a:lvl1pPr marL="0" algn="l" defTabSz="571500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1pPr>
    <a:lvl2pPr marL="285750" algn="l" defTabSz="571500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2pPr>
    <a:lvl3pPr marL="571500" algn="l" defTabSz="571500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3pPr>
    <a:lvl4pPr marL="857250" algn="l" defTabSz="571500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4pPr>
    <a:lvl5pPr marL="1143000" algn="l" defTabSz="571500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5pPr>
    <a:lvl6pPr marL="1428750" algn="l" defTabSz="571500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6pPr>
    <a:lvl7pPr marL="1714500" algn="l" defTabSz="571500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7pPr>
    <a:lvl8pPr marL="2000250" algn="l" defTabSz="571500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8pPr>
    <a:lvl9pPr marL="2286000" algn="l" defTabSz="571500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6" d="100"/>
          <a:sy n="116" d="100"/>
        </p:scale>
        <p:origin x="4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06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71500" rtl="0" eaLnBrk="1" latinLnBrk="0" hangingPunct="1">
      <a:defRPr sz="750" kern="1200">
        <a:solidFill>
          <a:schemeClr val="tx1"/>
        </a:solidFill>
        <a:latin typeface="+mn-lt"/>
        <a:ea typeface="+mn-ea"/>
        <a:cs typeface="+mn-cs"/>
      </a:defRPr>
    </a:lvl1pPr>
    <a:lvl2pPr marL="285750" algn="l" defTabSz="571500" rtl="0" eaLnBrk="1" latinLnBrk="0" hangingPunct="1">
      <a:defRPr sz="750" kern="1200">
        <a:solidFill>
          <a:schemeClr val="tx1"/>
        </a:solidFill>
        <a:latin typeface="+mn-lt"/>
        <a:ea typeface="+mn-ea"/>
        <a:cs typeface="+mn-cs"/>
      </a:defRPr>
    </a:lvl2pPr>
    <a:lvl3pPr marL="571500" algn="l" defTabSz="571500" rtl="0" eaLnBrk="1" latinLnBrk="0" hangingPunct="1">
      <a:defRPr sz="750" kern="1200">
        <a:solidFill>
          <a:schemeClr val="tx1"/>
        </a:solidFill>
        <a:latin typeface="+mn-lt"/>
        <a:ea typeface="+mn-ea"/>
        <a:cs typeface="+mn-cs"/>
      </a:defRPr>
    </a:lvl3pPr>
    <a:lvl4pPr marL="857250" algn="l" defTabSz="571500" rtl="0" eaLnBrk="1" latinLnBrk="0" hangingPunct="1">
      <a:defRPr sz="750" kern="1200">
        <a:solidFill>
          <a:schemeClr val="tx1"/>
        </a:solidFill>
        <a:latin typeface="+mn-lt"/>
        <a:ea typeface="+mn-ea"/>
        <a:cs typeface="+mn-cs"/>
      </a:defRPr>
    </a:lvl4pPr>
    <a:lvl5pPr marL="1143000" algn="l" defTabSz="571500" rtl="0" eaLnBrk="1" latinLnBrk="0" hangingPunct="1">
      <a:defRPr sz="750" kern="1200">
        <a:solidFill>
          <a:schemeClr val="tx1"/>
        </a:solidFill>
        <a:latin typeface="+mn-lt"/>
        <a:ea typeface="+mn-ea"/>
        <a:cs typeface="+mn-cs"/>
      </a:defRPr>
    </a:lvl5pPr>
    <a:lvl6pPr marL="1428750" algn="l" defTabSz="571500" rtl="0" eaLnBrk="1" latinLnBrk="0" hangingPunct="1">
      <a:defRPr sz="750" kern="1200">
        <a:solidFill>
          <a:schemeClr val="tx1"/>
        </a:solidFill>
        <a:latin typeface="+mn-lt"/>
        <a:ea typeface="+mn-ea"/>
        <a:cs typeface="+mn-cs"/>
      </a:defRPr>
    </a:lvl6pPr>
    <a:lvl7pPr marL="1714500" algn="l" defTabSz="571500" rtl="0" eaLnBrk="1" latinLnBrk="0" hangingPunct="1">
      <a:defRPr sz="750" kern="1200">
        <a:solidFill>
          <a:schemeClr val="tx1"/>
        </a:solidFill>
        <a:latin typeface="+mn-lt"/>
        <a:ea typeface="+mn-ea"/>
        <a:cs typeface="+mn-cs"/>
      </a:defRPr>
    </a:lvl7pPr>
    <a:lvl8pPr marL="2000250" algn="l" defTabSz="571500" rtl="0" eaLnBrk="1" latinLnBrk="0" hangingPunct="1">
      <a:defRPr sz="750" kern="1200">
        <a:solidFill>
          <a:schemeClr val="tx1"/>
        </a:solidFill>
        <a:latin typeface="+mn-lt"/>
        <a:ea typeface="+mn-ea"/>
        <a:cs typeface="+mn-cs"/>
      </a:defRPr>
    </a:lvl8pPr>
    <a:lvl9pPr marL="2286000" algn="l" defTabSz="571500" rtl="0" eaLnBrk="1" latinLnBrk="0" hangingPunct="1">
      <a:defRPr sz="7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00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34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18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986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96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809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5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72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50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58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92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14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42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36099" y="1023044"/>
            <a:ext cx="8320221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469"/>
              </a:lnSpc>
            </a:pPr>
            <a:r>
              <a:rPr lang="en-US" sz="4400" b="1" dirty="0">
                <a:solidFill>
                  <a:srgbClr val="FF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2025 – Год </a:t>
            </a:r>
            <a:r>
              <a:rPr lang="en-US" sz="4400" b="1" dirty="0" err="1">
                <a:solidFill>
                  <a:srgbClr val="FF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детского</a:t>
            </a:r>
            <a:r>
              <a:rPr lang="en-US" sz="4400" b="1" dirty="0">
                <a:solidFill>
                  <a:srgbClr val="FF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отдыха</a:t>
            </a:r>
            <a:endParaRPr lang="ru-RU" sz="4400" b="1" dirty="0" smtClean="0">
              <a:solidFill>
                <a:srgbClr val="FF0000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endParaRPr>
          </a:p>
          <a:p>
            <a:pPr algn="ctr">
              <a:lnSpc>
                <a:spcPts val="3469"/>
              </a:lnSpc>
            </a:pPr>
            <a:endParaRPr lang="ru-RU" sz="4400" b="1" dirty="0">
              <a:solidFill>
                <a:srgbClr val="FF0000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endParaRPr>
          </a:p>
          <a:p>
            <a:pPr algn="ctr">
              <a:lnSpc>
                <a:spcPts val="3469"/>
              </a:lnSpc>
            </a:pPr>
            <a:r>
              <a:rPr lang="ru-RU" sz="4400" b="1" dirty="0" smtClean="0">
                <a:solidFill>
                  <a:srgbClr val="FF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 системе образования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490779" y="3425801"/>
            <a:ext cx="47227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81"/>
              </a:lnSpc>
            </a:pP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637431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Montserrat" pitchFamily="34" charset="-122"/>
                <a:cs typeface="Montserrat" pitchFamily="34" charset="-120"/>
              </a:rPr>
              <a:t>Спортивные мероприятия</a:t>
            </a:r>
          </a:p>
        </p:txBody>
      </p:sp>
      <p:sp>
        <p:nvSpPr>
          <p:cNvPr id="4" name="Shape 1"/>
          <p:cNvSpPr/>
          <p:nvPr/>
        </p:nvSpPr>
        <p:spPr>
          <a:xfrm>
            <a:off x="3925119" y="1736006"/>
            <a:ext cx="4722763" cy="976461"/>
          </a:xfrm>
          <a:prstGeom prst="roundRect">
            <a:avLst>
              <a:gd name="adj" fmla="val 585"/>
            </a:avLst>
          </a:prstGeom>
          <a:solidFill>
            <a:srgbClr val="F2EEEE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081165" y="1892052"/>
            <a:ext cx="4410671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1375" b="1" dirty="0">
                <a:solidFill>
                  <a:srgbClr val="02081D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Ежедневная зарядка проходит с утренними физическими упражнения для поддержания здоровья.</a:t>
            </a:r>
            <a:endParaRPr lang="en-US" sz="1375" dirty="0"/>
          </a:p>
        </p:txBody>
      </p:sp>
      <p:sp>
        <p:nvSpPr>
          <p:cNvPr id="6" name="Shape 3"/>
          <p:cNvSpPr/>
          <p:nvPr/>
        </p:nvSpPr>
        <p:spPr>
          <a:xfrm>
            <a:off x="3925119" y="2854226"/>
            <a:ext cx="4722763" cy="755005"/>
          </a:xfrm>
          <a:prstGeom prst="roundRect">
            <a:avLst>
              <a:gd name="adj" fmla="val 757"/>
            </a:avLst>
          </a:prstGeom>
          <a:solidFill>
            <a:srgbClr val="F2EEEE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4081165" y="3010272"/>
            <a:ext cx="4410671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1375" b="1" dirty="0">
                <a:solidFill>
                  <a:srgbClr val="02081D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Командные игры: футбол, волейбол, баскетбол для развития командного духа.</a:t>
            </a:r>
            <a:endParaRPr lang="en-US" sz="1375" dirty="0"/>
          </a:p>
        </p:txBody>
      </p:sp>
      <p:sp>
        <p:nvSpPr>
          <p:cNvPr id="8" name="Shape 5"/>
          <p:cNvSpPr/>
          <p:nvPr/>
        </p:nvSpPr>
        <p:spPr>
          <a:xfrm>
            <a:off x="3925119" y="3750989"/>
            <a:ext cx="4722763" cy="755005"/>
          </a:xfrm>
          <a:prstGeom prst="roundRect">
            <a:avLst>
              <a:gd name="adj" fmla="val 757"/>
            </a:avLst>
          </a:prstGeom>
          <a:solidFill>
            <a:srgbClr val="F2EEEE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081165" y="3907036"/>
            <a:ext cx="4410671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1375" b="1" dirty="0">
                <a:solidFill>
                  <a:srgbClr val="02081D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Спартакиады и соревнования между отрядами и лагерями.</a:t>
            </a:r>
            <a:endParaRPr lang="en-US" sz="137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171438" y="2579256"/>
            <a:ext cx="2657856" cy="1940886"/>
          </a:xfrm>
          <a:prstGeom prst="rect">
            <a:avLst/>
          </a:prstGeom>
          <a:solidFill>
            <a:srgbClr val="E4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019205" y="2572485"/>
            <a:ext cx="2657856" cy="1940886"/>
          </a:xfrm>
          <a:prstGeom prst="rect">
            <a:avLst/>
          </a:prstGeom>
          <a:solidFill>
            <a:srgbClr val="E4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46088" y="2579256"/>
            <a:ext cx="2657856" cy="1940886"/>
          </a:xfrm>
          <a:prstGeom prst="rect">
            <a:avLst/>
          </a:prstGeom>
          <a:solidFill>
            <a:srgbClr val="E4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550983" y="174949"/>
            <a:ext cx="7494538" cy="332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Montserrat" pitchFamily="34" charset="-122"/>
                <a:cs typeface="Montserrat" pitchFamily="34" charset="-120"/>
              </a:rPr>
              <a:t>Фестивали и конкурсы</a:t>
            </a:r>
          </a:p>
        </p:txBody>
      </p:sp>
      <p:sp>
        <p:nvSpPr>
          <p:cNvPr id="3" name="Text 1"/>
          <p:cNvSpPr/>
          <p:nvPr/>
        </p:nvSpPr>
        <p:spPr>
          <a:xfrm>
            <a:off x="510777" y="898102"/>
            <a:ext cx="8151763" cy="170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13"/>
              </a:lnSpc>
            </a:pPr>
            <a:r>
              <a:rPr lang="en-US" sz="105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Творческие и научные мероприятия для развития талантов детей.</a:t>
            </a:r>
            <a:endParaRPr lang="en-US" sz="1050" b="1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1" y="1403693"/>
            <a:ext cx="1971452" cy="121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2"/>
          <p:cNvSpPr/>
          <p:nvPr/>
        </p:nvSpPr>
        <p:spPr>
          <a:xfrm>
            <a:off x="843412" y="2685846"/>
            <a:ext cx="1403077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81"/>
              </a:lnSpc>
            </a:pPr>
            <a:r>
              <a:rPr lang="en-US" sz="1200" b="1" dirty="0" err="1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Фестиваль</a:t>
            </a:r>
            <a:r>
              <a:rPr lang="en-US" sz="1200" b="1" dirty="0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1200" b="1" dirty="0" err="1" smtClean="0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искусств</a:t>
            </a:r>
            <a:r>
              <a:rPr lang="ru-RU" sz="1200" b="1" dirty="0" smtClean="0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.</a:t>
            </a:r>
            <a:endParaRPr lang="en-US" sz="1200" b="1" dirty="0"/>
          </a:p>
        </p:txBody>
      </p:sp>
      <p:sp>
        <p:nvSpPr>
          <p:cNvPr id="6" name="Text 3"/>
          <p:cNvSpPr/>
          <p:nvPr/>
        </p:nvSpPr>
        <p:spPr>
          <a:xfrm>
            <a:off x="496119" y="2975595"/>
            <a:ext cx="2557795" cy="340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13"/>
              </a:lnSpc>
            </a:pPr>
            <a:r>
              <a:rPr lang="en-US" sz="105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Показ детских работ в разных видах искусства: рисунки, музыка, танцы и театр. </a:t>
            </a:r>
            <a:endParaRPr lang="en-US" sz="1050" b="1" dirty="0"/>
          </a:p>
        </p:txBody>
      </p:sp>
      <p:sp>
        <p:nvSpPr>
          <p:cNvPr id="7" name="Text 4"/>
          <p:cNvSpPr/>
          <p:nvPr/>
        </p:nvSpPr>
        <p:spPr>
          <a:xfrm>
            <a:off x="496119" y="3379590"/>
            <a:ext cx="2557795" cy="340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13"/>
              </a:lnSpc>
            </a:pPr>
            <a:r>
              <a:rPr lang="en-US" sz="105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Дети выступают перед зрителями и получают оценки от профессионалов.</a:t>
            </a:r>
            <a:endParaRPr lang="en-US" sz="1050" b="1" dirty="0"/>
          </a:p>
        </p:txBody>
      </p:sp>
      <p:sp>
        <p:nvSpPr>
          <p:cNvPr id="8" name="Text 5"/>
          <p:cNvSpPr/>
          <p:nvPr/>
        </p:nvSpPr>
        <p:spPr>
          <a:xfrm>
            <a:off x="496119" y="3783583"/>
            <a:ext cx="2557795" cy="5103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13"/>
              </a:lnSpc>
            </a:pPr>
            <a:r>
              <a:rPr lang="en-US" sz="105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Включает выставки, концерты, занятия с известными артистами и награждение победителей.</a:t>
            </a:r>
            <a:endParaRPr lang="en-US" sz="1050" b="1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932" y="1353516"/>
            <a:ext cx="1971452" cy="121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6"/>
          <p:cNvSpPr/>
          <p:nvPr/>
        </p:nvSpPr>
        <p:spPr>
          <a:xfrm>
            <a:off x="3872040" y="2677586"/>
            <a:ext cx="1329035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81"/>
              </a:lnSpc>
            </a:pPr>
            <a:r>
              <a:rPr lang="en-US" sz="1200" b="1" dirty="0" err="1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Конкурс</a:t>
            </a:r>
            <a:r>
              <a:rPr lang="en-US" sz="1200" b="1" dirty="0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1200" b="1" dirty="0" err="1" smtClean="0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талантов</a:t>
            </a:r>
            <a:r>
              <a:rPr lang="ru-RU" sz="1200" b="1" dirty="0" smtClean="0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.</a:t>
            </a:r>
            <a:endParaRPr lang="en-US" sz="1200" b="1" dirty="0"/>
          </a:p>
        </p:txBody>
      </p:sp>
      <p:sp>
        <p:nvSpPr>
          <p:cNvPr id="11" name="Text 7"/>
          <p:cNvSpPr/>
          <p:nvPr/>
        </p:nvSpPr>
        <p:spPr>
          <a:xfrm>
            <a:off x="3257625" y="2975595"/>
            <a:ext cx="2557867" cy="5103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13"/>
              </a:lnSpc>
            </a:pPr>
            <a:r>
              <a:rPr lang="en-US" sz="105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Дети показывают свои особые умения: пение, игра на инструментах, оригинальные номера, чтение стихов и цирковые трюки.</a:t>
            </a:r>
            <a:endParaRPr lang="en-US" sz="1050" b="1" dirty="0"/>
          </a:p>
        </p:txBody>
      </p:sp>
      <p:sp>
        <p:nvSpPr>
          <p:cNvPr id="12" name="Text 8"/>
          <p:cNvSpPr/>
          <p:nvPr/>
        </p:nvSpPr>
        <p:spPr>
          <a:xfrm>
            <a:off x="3257625" y="3698527"/>
            <a:ext cx="2557867" cy="680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13"/>
              </a:lnSpc>
            </a:pPr>
            <a:r>
              <a:rPr lang="en-US" sz="105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Проходит в несколько этапов от отбора до финального концерта. Победители получают призы и могут участвовать в конкурсах по всей России.</a:t>
            </a:r>
            <a:endParaRPr lang="en-US" sz="1050" b="1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222" y="1419968"/>
            <a:ext cx="1971452" cy="121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9"/>
          <p:cNvSpPr/>
          <p:nvPr/>
        </p:nvSpPr>
        <p:spPr>
          <a:xfrm>
            <a:off x="6636809" y="2650768"/>
            <a:ext cx="1422648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81"/>
              </a:lnSpc>
            </a:pPr>
            <a:r>
              <a:rPr lang="en-US" sz="1200" b="1" dirty="0" err="1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Научный</a:t>
            </a:r>
            <a:r>
              <a:rPr lang="en-US" sz="1200" b="1" dirty="0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1200" b="1" dirty="0" err="1" smtClean="0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фестиваль</a:t>
            </a:r>
            <a:r>
              <a:rPr lang="ru-RU" sz="1200" b="1" dirty="0" smtClean="0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.</a:t>
            </a:r>
            <a:endParaRPr lang="en-US" sz="1200" b="1" dirty="0"/>
          </a:p>
        </p:txBody>
      </p:sp>
      <p:sp>
        <p:nvSpPr>
          <p:cNvPr id="15" name="Text 10"/>
          <p:cNvSpPr/>
          <p:nvPr/>
        </p:nvSpPr>
        <p:spPr>
          <a:xfrm>
            <a:off x="6090014" y="2912568"/>
            <a:ext cx="2557867" cy="680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13"/>
              </a:lnSpc>
            </a:pPr>
            <a:r>
              <a:rPr lang="en-US" sz="105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Показ исследовательских работ и опытов по естественным, техническим и гуманитарным наукам. Участники представляют свои изобретения и защищают проекты.</a:t>
            </a:r>
            <a:endParaRPr lang="en-US" sz="1050" b="1" dirty="0"/>
          </a:p>
        </p:txBody>
      </p:sp>
      <p:sp>
        <p:nvSpPr>
          <p:cNvPr id="16" name="Text 11"/>
          <p:cNvSpPr/>
          <p:nvPr/>
        </p:nvSpPr>
        <p:spPr>
          <a:xfrm>
            <a:off x="6090015" y="3790866"/>
            <a:ext cx="2557867" cy="5103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13"/>
              </a:lnSpc>
            </a:pPr>
            <a:r>
              <a:rPr lang="en-US" sz="105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В программе: интересные научные выставки, встречи с учеными, познавательные лекции и командные соревнования.</a:t>
            </a:r>
            <a:endParaRPr lang="en-US" sz="1050" b="1" dirty="0"/>
          </a:p>
        </p:txBody>
      </p:sp>
      <p:sp>
        <p:nvSpPr>
          <p:cNvPr id="17" name="Text 12"/>
          <p:cNvSpPr/>
          <p:nvPr/>
        </p:nvSpPr>
        <p:spPr>
          <a:xfrm>
            <a:off x="496119" y="1142477"/>
            <a:ext cx="8151763" cy="170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13"/>
              </a:lnSpc>
            </a:pPr>
            <a:r>
              <a:rPr lang="en-US" sz="105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Эти мероприятия помогают найти и поддержать талантливых детей, дать им возможность проявить себя и выбрать будущую профессию.</a:t>
            </a:r>
            <a:endParaRPr lang="en-US" sz="105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" y="1232916"/>
            <a:ext cx="2554224" cy="383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0"/>
          <p:cNvSpPr/>
          <p:nvPr/>
        </p:nvSpPr>
        <p:spPr>
          <a:xfrm>
            <a:off x="2523039" y="189012"/>
            <a:ext cx="4571330" cy="4429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Montserrat" pitchFamily="34" charset="-122"/>
                <a:cs typeface="Montserrat" pitchFamily="34" charset="-120"/>
              </a:rPr>
              <a:t>Ожидаемые результаты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2943663" y="1403783"/>
            <a:ext cx="5828481" cy="3223841"/>
            <a:chOff x="3925119" y="1287586"/>
            <a:chExt cx="4722763" cy="3223841"/>
          </a:xfrm>
          <a:solidFill>
            <a:srgbClr val="E4FEFB"/>
          </a:solidFill>
        </p:grpSpPr>
        <p:sp>
          <p:nvSpPr>
            <p:cNvPr id="4" name="Shape 1"/>
            <p:cNvSpPr/>
            <p:nvPr/>
          </p:nvSpPr>
          <p:spPr>
            <a:xfrm>
              <a:off x="3925119" y="1287586"/>
              <a:ext cx="4722763" cy="755005"/>
            </a:xfrm>
            <a:prstGeom prst="roundRect">
              <a:avLst>
                <a:gd name="adj" fmla="val 757"/>
              </a:avLst>
            </a:prstGeom>
            <a:grpFill/>
            <a:ln w="22860">
              <a:noFill/>
              <a:prstDash val="solid"/>
            </a:ln>
          </p:spPr>
        </p:sp>
        <p:sp>
          <p:nvSpPr>
            <p:cNvPr id="5" name="Text 2"/>
            <p:cNvSpPr/>
            <p:nvPr/>
          </p:nvSpPr>
          <p:spPr>
            <a:xfrm>
              <a:off x="4081165" y="1443633"/>
              <a:ext cx="4410671" cy="44291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t"/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Оздоровление, укрепление физического здоровья детей.</a:t>
              </a:r>
              <a:endParaRPr lang="en-US" sz="1600" dirty="0"/>
            </a:p>
          </p:txBody>
        </p:sp>
        <p:sp>
          <p:nvSpPr>
            <p:cNvPr id="6" name="Shape 3"/>
            <p:cNvSpPr/>
            <p:nvPr/>
          </p:nvSpPr>
          <p:spPr>
            <a:xfrm>
              <a:off x="3925119" y="2184351"/>
              <a:ext cx="4722763" cy="533549"/>
            </a:xfrm>
            <a:prstGeom prst="roundRect">
              <a:avLst>
                <a:gd name="adj" fmla="val 1071"/>
              </a:avLst>
            </a:prstGeom>
            <a:grpFill/>
            <a:ln w="22860">
              <a:noFill/>
              <a:prstDash val="solid"/>
            </a:ln>
          </p:spPr>
        </p:sp>
        <p:sp>
          <p:nvSpPr>
            <p:cNvPr id="7" name="Text 4"/>
            <p:cNvSpPr/>
            <p:nvPr/>
          </p:nvSpPr>
          <p:spPr>
            <a:xfrm>
              <a:off x="4081165" y="2210736"/>
              <a:ext cx="4012034" cy="221456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 anchor="t"/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Приобретение полезных умений и знаний.</a:t>
              </a:r>
              <a:endParaRPr lang="en-US" sz="1600" dirty="0"/>
            </a:p>
          </p:txBody>
        </p:sp>
        <p:sp>
          <p:nvSpPr>
            <p:cNvPr id="8" name="Shape 5"/>
            <p:cNvSpPr/>
            <p:nvPr/>
          </p:nvSpPr>
          <p:spPr>
            <a:xfrm>
              <a:off x="3925119" y="2859658"/>
              <a:ext cx="4722763" cy="755005"/>
            </a:xfrm>
            <a:prstGeom prst="roundRect">
              <a:avLst>
                <a:gd name="adj" fmla="val 757"/>
              </a:avLst>
            </a:prstGeom>
            <a:grpFill/>
            <a:ln w="22860">
              <a:noFill/>
              <a:prstDash val="solid"/>
            </a:ln>
          </p:spPr>
        </p:sp>
        <p:sp>
          <p:nvSpPr>
            <p:cNvPr id="9" name="Text 6"/>
            <p:cNvSpPr/>
            <p:nvPr/>
          </p:nvSpPr>
          <p:spPr>
            <a:xfrm>
              <a:off x="4081165" y="2873946"/>
              <a:ext cx="4410671" cy="44291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t"/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Социализация и развитие коммуникативных навыков и дружеских связей.</a:t>
              </a:r>
              <a:endParaRPr lang="en-US" sz="1600" dirty="0"/>
            </a:p>
          </p:txBody>
        </p:sp>
        <p:sp>
          <p:nvSpPr>
            <p:cNvPr id="10" name="Shape 7"/>
            <p:cNvSpPr/>
            <p:nvPr/>
          </p:nvSpPr>
          <p:spPr>
            <a:xfrm>
              <a:off x="3925119" y="3756422"/>
              <a:ext cx="4722763" cy="755005"/>
            </a:xfrm>
            <a:prstGeom prst="roundRect">
              <a:avLst>
                <a:gd name="adj" fmla="val 757"/>
              </a:avLst>
            </a:prstGeom>
            <a:grpFill/>
            <a:ln w="22860">
              <a:noFill/>
              <a:prstDash val="solid"/>
            </a:ln>
          </p:spPr>
        </p:sp>
        <p:sp>
          <p:nvSpPr>
            <p:cNvPr id="11" name="Text 8"/>
            <p:cNvSpPr/>
            <p:nvPr/>
          </p:nvSpPr>
          <p:spPr>
            <a:xfrm>
              <a:off x="4081166" y="3814141"/>
              <a:ext cx="4012035" cy="44291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t"/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Личностный рост, формирование характера и жизненных ценностей.</a:t>
              </a:r>
              <a:endParaRPr lang="en-US" sz="1600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8704" y="1054608"/>
            <a:ext cx="6266688" cy="3297936"/>
          </a:xfrm>
          <a:prstGeom prst="rect">
            <a:avLst/>
          </a:prstGeom>
          <a:solidFill>
            <a:srgbClr val="E4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064" y="798755"/>
            <a:ext cx="2474975" cy="3713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0"/>
          <p:cNvSpPr/>
          <p:nvPr/>
        </p:nvSpPr>
        <p:spPr>
          <a:xfrm>
            <a:off x="2175570" y="187277"/>
            <a:ext cx="3360688" cy="42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Montserrat" pitchFamily="34" charset="-122"/>
                <a:cs typeface="Montserrat" pitchFamily="34" charset="-120"/>
              </a:rPr>
              <a:t>Заключение</a:t>
            </a:r>
          </a:p>
        </p:txBody>
      </p:sp>
      <p:sp>
        <p:nvSpPr>
          <p:cNvPr id="4" name="Text 1"/>
          <p:cNvSpPr/>
          <p:nvPr/>
        </p:nvSpPr>
        <p:spPr>
          <a:xfrm>
            <a:off x="516562" y="1138782"/>
            <a:ext cx="5972630" cy="129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20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Год детского отдыха 2025 призван подчеркнуть критическую важность качественного отдыха для физического и психологического развития детей. Правильно организованный досуг способствует не только укреплению здоровья, но и формированию гармоничной личности, развитию социальных навыков и раскрытию талантов.</a:t>
            </a:r>
            <a:endParaRPr lang="en-US" sz="1200" b="1" dirty="0"/>
          </a:p>
        </p:txBody>
      </p:sp>
      <p:sp>
        <p:nvSpPr>
          <p:cNvPr id="5" name="Text 2"/>
          <p:cNvSpPr/>
          <p:nvPr/>
        </p:nvSpPr>
        <p:spPr>
          <a:xfrm>
            <a:off x="495226" y="2117482"/>
            <a:ext cx="5972630" cy="1075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20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Мероприятия, запланированные в рамках этого года, направлены на создание современной инфраструктуры детского отдыха, подготовку квалифицированных кадров и разработку инновационных программ, которые сделают отдых детей не только приятным, но и полезным.</a:t>
            </a:r>
            <a:endParaRPr lang="en-US" sz="1200" b="1" dirty="0"/>
          </a:p>
        </p:txBody>
      </p:sp>
      <p:sp>
        <p:nvSpPr>
          <p:cNvPr id="6" name="Text 3"/>
          <p:cNvSpPr/>
          <p:nvPr/>
        </p:nvSpPr>
        <p:spPr>
          <a:xfrm>
            <a:off x="495226" y="3096182"/>
            <a:ext cx="5972630" cy="1075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20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Инвестиции в детский отдых сегодня — это вклад в здоровое будущее нации завтра. Объединив усилия государства, общества и семьи, мы сможем обеспечить каждому ребенку полноценный и безопасный отдых, который станет фундаментом для их успешного будущего.</a:t>
            </a:r>
            <a:endParaRPr lang="en-US" sz="12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540" y="118482"/>
            <a:ext cx="2682240" cy="402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0"/>
          <p:cNvSpPr/>
          <p:nvPr/>
        </p:nvSpPr>
        <p:spPr>
          <a:xfrm>
            <a:off x="587559" y="704924"/>
            <a:ext cx="5424621" cy="1771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2781" b="1" dirty="0" err="1" smtClean="0">
                <a:solidFill>
                  <a:srgbClr val="096318"/>
                </a:solidFill>
                <a:ea typeface="Barlow Bold" pitchFamily="34" charset="-122"/>
                <a:cs typeface="Barlow Bold" pitchFamily="34" charset="-120"/>
              </a:rPr>
              <a:t>Мин</a:t>
            </a:r>
            <a:r>
              <a:rPr lang="ru-RU" sz="2781" b="1" dirty="0" err="1" smtClean="0">
                <a:solidFill>
                  <a:srgbClr val="096318"/>
                </a:solidFill>
                <a:ea typeface="Barlow Bold" pitchFamily="34" charset="-122"/>
                <a:cs typeface="Barlow Bold" pitchFamily="34" charset="-120"/>
              </a:rPr>
              <a:t>истерство</a:t>
            </a:r>
            <a:r>
              <a:rPr lang="ru-RU" sz="2781" b="1" dirty="0" smtClean="0">
                <a:solidFill>
                  <a:srgbClr val="096318"/>
                </a:solidFill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781" b="1" dirty="0" err="1" smtClean="0">
                <a:solidFill>
                  <a:srgbClr val="096318"/>
                </a:solidFill>
                <a:ea typeface="Barlow Bold" pitchFamily="34" charset="-122"/>
                <a:cs typeface="Barlow Bold" pitchFamily="34" charset="-120"/>
              </a:rPr>
              <a:t>просвещения</a:t>
            </a:r>
            <a:r>
              <a:rPr lang="en-US" sz="2781" b="1" dirty="0" smtClean="0">
                <a:solidFill>
                  <a:srgbClr val="096318"/>
                </a:solidFill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781" b="1" dirty="0">
                <a:solidFill>
                  <a:srgbClr val="096318"/>
                </a:solidFill>
                <a:ea typeface="Barlow Bold" pitchFamily="34" charset="-122"/>
                <a:cs typeface="Barlow Bold" pitchFamily="34" charset="-120"/>
              </a:rPr>
              <a:t>объявило 2025-й Годом детского отдыха в системе образования. </a:t>
            </a:r>
            <a:endParaRPr lang="en-US" sz="2781" dirty="0"/>
          </a:p>
        </p:txBody>
      </p:sp>
      <p:sp>
        <p:nvSpPr>
          <p:cNvPr id="4" name="Text 1"/>
          <p:cNvSpPr/>
          <p:nvPr/>
        </p:nvSpPr>
        <p:spPr>
          <a:xfrm>
            <a:off x="587559" y="2799726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Это приурочено к столетию Международного детского центра «Артек», основанного в 1925 году.</a:t>
            </a:r>
            <a:endParaRPr lang="en-US" sz="16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672" y="273993"/>
            <a:ext cx="28956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0"/>
          <p:cNvSpPr/>
          <p:nvPr/>
        </p:nvSpPr>
        <p:spPr>
          <a:xfrm>
            <a:off x="736911" y="451341"/>
            <a:ext cx="5401761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469"/>
              </a:lnSpc>
            </a:pPr>
            <a:r>
              <a:rPr lang="en-US" sz="2781" b="1" dirty="0">
                <a:solidFill>
                  <a:srgbClr val="096318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Цель Года детского отдыха</a:t>
            </a:r>
            <a:endParaRPr lang="en-US" sz="2781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736911" y="1121854"/>
            <a:ext cx="4950657" cy="3066097"/>
            <a:chOff x="496119" y="1846734"/>
            <a:chExt cx="4722763" cy="2548532"/>
          </a:xfrm>
        </p:grpSpPr>
        <p:sp>
          <p:nvSpPr>
            <p:cNvPr id="4" name="Shape 1"/>
            <p:cNvSpPr/>
            <p:nvPr/>
          </p:nvSpPr>
          <p:spPr>
            <a:xfrm>
              <a:off x="496119" y="1846734"/>
              <a:ext cx="4722763" cy="755005"/>
            </a:xfrm>
            <a:prstGeom prst="roundRect">
              <a:avLst>
                <a:gd name="adj" fmla="val 757"/>
              </a:avLst>
            </a:prstGeom>
            <a:solidFill>
              <a:srgbClr val="E4FEFB"/>
            </a:solidFill>
            <a:ln w="22860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p:spPr>
        </p:sp>
        <p:sp>
          <p:nvSpPr>
            <p:cNvPr id="5" name="Text 2"/>
            <p:cNvSpPr/>
            <p:nvPr/>
          </p:nvSpPr>
          <p:spPr>
            <a:xfrm>
              <a:off x="652165" y="1855812"/>
              <a:ext cx="4410671" cy="4429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Сформировать единую систему воспитания в образовательных организациях.</a:t>
              </a:r>
              <a:endParaRPr lang="en-US" sz="1600" dirty="0"/>
            </a:p>
          </p:txBody>
        </p:sp>
        <p:sp>
          <p:nvSpPr>
            <p:cNvPr id="6" name="Shape 3"/>
            <p:cNvSpPr/>
            <p:nvPr/>
          </p:nvSpPr>
          <p:spPr>
            <a:xfrm>
              <a:off x="496119" y="2743498"/>
              <a:ext cx="4722763" cy="755005"/>
            </a:xfrm>
            <a:prstGeom prst="roundRect">
              <a:avLst>
                <a:gd name="adj" fmla="val 757"/>
              </a:avLst>
            </a:prstGeom>
            <a:solidFill>
              <a:srgbClr val="E4FEFB"/>
            </a:solidFill>
            <a:ln w="22860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p:spPr>
        </p:sp>
        <p:sp>
          <p:nvSpPr>
            <p:cNvPr id="7" name="Text 4"/>
            <p:cNvSpPr/>
            <p:nvPr/>
          </p:nvSpPr>
          <p:spPr>
            <a:xfrm>
              <a:off x="652165" y="2752576"/>
              <a:ext cx="4410671" cy="4429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Обеспечить всестороннее развитие через качественный отдых.</a:t>
              </a:r>
              <a:endParaRPr lang="en-US" sz="1600" dirty="0"/>
            </a:p>
          </p:txBody>
        </p:sp>
        <p:sp>
          <p:nvSpPr>
            <p:cNvPr id="8" name="Shape 5"/>
            <p:cNvSpPr/>
            <p:nvPr/>
          </p:nvSpPr>
          <p:spPr>
            <a:xfrm>
              <a:off x="496119" y="3640261"/>
              <a:ext cx="4722763" cy="755005"/>
            </a:xfrm>
            <a:prstGeom prst="roundRect">
              <a:avLst>
                <a:gd name="adj" fmla="val 757"/>
              </a:avLst>
            </a:prstGeom>
            <a:solidFill>
              <a:srgbClr val="E4FEFB"/>
            </a:solidFill>
            <a:ln w="22860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p:spPr>
        </p:sp>
        <p:sp>
          <p:nvSpPr>
            <p:cNvPr id="9" name="Text 6"/>
            <p:cNvSpPr/>
            <p:nvPr/>
          </p:nvSpPr>
          <p:spPr>
            <a:xfrm>
              <a:off x="652165" y="3649340"/>
              <a:ext cx="4410671" cy="4429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Интегрировать образовательные программы в систему детского отдыха.</a:t>
              </a:r>
              <a:endParaRPr lang="en-US" sz="160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42039" y="253708"/>
            <a:ext cx="4435897" cy="4429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Montserrat" pitchFamily="34" charset="-122"/>
                <a:cs typeface="Montserrat" pitchFamily="34" charset="-120"/>
              </a:rPr>
              <a:t>Основные направления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496119" y="880623"/>
            <a:ext cx="8151763" cy="3331714"/>
            <a:chOff x="496119" y="1315492"/>
            <a:chExt cx="8151763" cy="3331714"/>
          </a:xfrm>
        </p:grpSpPr>
        <p:sp>
          <p:nvSpPr>
            <p:cNvPr id="3" name="Text 1"/>
            <p:cNvSpPr/>
            <p:nvPr/>
          </p:nvSpPr>
          <p:spPr>
            <a:xfrm>
              <a:off x="496119" y="1315492"/>
              <a:ext cx="8151763" cy="22681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1781"/>
                </a:lnSpc>
              </a:pPr>
              <a:r>
                <a:rPr lang="en-US" sz="1400" b="1" dirty="0">
                  <a:solidFill>
                    <a:srgbClr val="02081D"/>
                  </a:solidFill>
                  <a:ea typeface="Montserrat" pitchFamily="34" charset="-122"/>
                  <a:cs typeface="Montserrat" pitchFamily="34" charset="-120"/>
                </a:rPr>
                <a:t>В рамках года запланированы следующие мероприятия.</a:t>
              </a:r>
              <a:endParaRPr lang="en-US" sz="1400" b="1" dirty="0"/>
            </a:p>
          </p:txBody>
        </p:sp>
        <p:sp>
          <p:nvSpPr>
            <p:cNvPr id="4" name="Text 2"/>
            <p:cNvSpPr/>
            <p:nvPr/>
          </p:nvSpPr>
          <p:spPr>
            <a:xfrm>
              <a:off x="496119" y="1701775"/>
              <a:ext cx="8151763" cy="453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214313" indent="-214313">
                <a:lnSpc>
                  <a:spcPts val="1781"/>
                </a:lnSpc>
                <a:buSzPct val="100000"/>
                <a:buChar char="•"/>
              </a:pPr>
              <a:r>
                <a:rPr lang="en-US" sz="1400" b="1" dirty="0">
                  <a:solidFill>
                    <a:srgbClr val="02081D"/>
                  </a:solidFill>
                  <a:ea typeface="Montserrat" pitchFamily="34" charset="-122"/>
                  <a:cs typeface="Montserrat" pitchFamily="34" charset="-120"/>
                </a:rPr>
                <a:t>Празднование юбилеев детских центров. Главное событие — 100-летие «Артека», а также юбилеи других пионерских лагерей.</a:t>
              </a:r>
              <a:endParaRPr lang="en-US" sz="1400" b="1" dirty="0"/>
            </a:p>
          </p:txBody>
        </p:sp>
        <p:sp>
          <p:nvSpPr>
            <p:cNvPr id="5" name="Text 3"/>
            <p:cNvSpPr/>
            <p:nvPr/>
          </p:nvSpPr>
          <p:spPr>
            <a:xfrm>
              <a:off x="496119" y="2204964"/>
              <a:ext cx="8151763" cy="453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214313" indent="-214313">
                <a:lnSpc>
                  <a:spcPts val="1781"/>
                </a:lnSpc>
                <a:buSzPct val="100000"/>
                <a:buChar char="•"/>
              </a:pPr>
              <a:r>
                <a:rPr lang="en-US" sz="1400" b="1" dirty="0">
                  <a:solidFill>
                    <a:srgbClr val="02081D"/>
                  </a:solidFill>
                  <a:ea typeface="Montserrat" pitchFamily="34" charset="-122"/>
                  <a:cs typeface="Montserrat" pitchFamily="34" charset="-120"/>
                </a:rPr>
                <a:t>Единая система подготовки вожатых и федеральная программа воспитательной работы для организаций детского отдыха.</a:t>
              </a:r>
              <a:endParaRPr lang="en-US" sz="1400" b="1" dirty="0"/>
            </a:p>
          </p:txBody>
        </p:sp>
        <p:sp>
          <p:nvSpPr>
            <p:cNvPr id="6" name="Text 4"/>
            <p:cNvSpPr/>
            <p:nvPr/>
          </p:nvSpPr>
          <p:spPr>
            <a:xfrm>
              <a:off x="496119" y="2708152"/>
              <a:ext cx="8151763" cy="22681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214313" indent="-214313">
                <a:lnSpc>
                  <a:spcPts val="1781"/>
                </a:lnSpc>
                <a:buSzPct val="100000"/>
                <a:buChar char="•"/>
              </a:pPr>
              <a:r>
                <a:rPr lang="en-US" sz="1400" b="1" dirty="0">
                  <a:solidFill>
                    <a:srgbClr val="02081D"/>
                  </a:solidFill>
                  <a:ea typeface="Montserrat" pitchFamily="34" charset="-122"/>
                  <a:cs typeface="Montserrat" pitchFamily="34" charset="-120"/>
                </a:rPr>
                <a:t>Тематические дни, посвящённые 80-летию Победы в Великой Отечественной войне.  </a:t>
              </a:r>
              <a:endParaRPr lang="en-US" sz="1400" b="1" dirty="0"/>
            </a:p>
          </p:txBody>
        </p:sp>
        <p:sp>
          <p:nvSpPr>
            <p:cNvPr id="7" name="Text 5"/>
            <p:cNvSpPr/>
            <p:nvPr/>
          </p:nvSpPr>
          <p:spPr>
            <a:xfrm>
              <a:off x="496119" y="2984525"/>
              <a:ext cx="8151763" cy="453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214313" indent="-214313">
                <a:lnSpc>
                  <a:spcPts val="1781"/>
                </a:lnSpc>
                <a:buSzPct val="100000"/>
                <a:buChar char="•"/>
              </a:pPr>
              <a:r>
                <a:rPr lang="en-US" sz="1400" b="1" dirty="0">
                  <a:solidFill>
                    <a:srgbClr val="02081D"/>
                  </a:solidFill>
                  <a:ea typeface="Montserrat" pitchFamily="34" charset="-122"/>
                  <a:cs typeface="Montserrat" pitchFamily="34" charset="-120"/>
                </a:rPr>
                <a:t>Всероссийские конкурсы: лучшие регионы в сфере детского отдыха, лучший детский лагерь России, лучшие практики организации отдыха (включая инклюзивные смены).  </a:t>
              </a:r>
              <a:endParaRPr lang="en-US" sz="1400" b="1" dirty="0"/>
            </a:p>
          </p:txBody>
        </p:sp>
        <p:sp>
          <p:nvSpPr>
            <p:cNvPr id="8" name="Text 6"/>
            <p:cNvSpPr/>
            <p:nvPr/>
          </p:nvSpPr>
          <p:spPr>
            <a:xfrm>
              <a:off x="496119" y="3487713"/>
              <a:ext cx="8151763" cy="453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214313" indent="-214313">
                <a:lnSpc>
                  <a:spcPts val="1781"/>
                </a:lnSpc>
                <a:buSzPct val="100000"/>
                <a:buChar char="•"/>
              </a:pPr>
              <a:r>
                <a:rPr lang="en-US" sz="1400" b="1" dirty="0">
                  <a:solidFill>
                    <a:srgbClr val="02081D"/>
                  </a:solidFill>
                  <a:ea typeface="Montserrat" pitchFamily="34" charset="-122"/>
                  <a:cs typeface="Montserrat" pitchFamily="34" charset="-120"/>
                </a:rPr>
                <a:t>Образовательные семинары для обмена опытом: фестиваль вожатых, всероссийские форумы организаторов отдыха и вожатых.  </a:t>
              </a:r>
              <a:endParaRPr lang="en-US" sz="1400" b="1" dirty="0"/>
            </a:p>
          </p:txBody>
        </p:sp>
        <p:sp>
          <p:nvSpPr>
            <p:cNvPr id="9" name="Text 7"/>
            <p:cNvSpPr/>
            <p:nvPr/>
          </p:nvSpPr>
          <p:spPr>
            <a:xfrm>
              <a:off x="496119" y="4100810"/>
              <a:ext cx="8151763" cy="546396"/>
            </a:xfrm>
            <a:prstGeom prst="rect">
              <a:avLst/>
            </a:prstGeom>
            <a:solidFill>
              <a:srgbClr val="E4FEFB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 lIns="0" tIns="0" rIns="0" bIns="0" rtlCol="0" anchor="t"/>
            <a:lstStyle/>
            <a:p>
              <a:pPr>
                <a:lnSpc>
                  <a:spcPts val="1781"/>
                </a:lnSpc>
              </a:pPr>
              <a:r>
                <a:rPr lang="en-US" sz="1400" b="1" dirty="0">
                  <a:solidFill>
                    <a:srgbClr val="02081D"/>
                  </a:solidFill>
                  <a:ea typeface="Montserrat" pitchFamily="34" charset="-122"/>
                  <a:cs typeface="Montserrat" pitchFamily="34" charset="-120"/>
                </a:rPr>
                <a:t>Летом в каждом районе откроются профильные смены разных направлений: </a:t>
              </a:r>
              <a:endParaRPr lang="ru-RU" sz="1400" b="1" dirty="0" smtClean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endParaRPr>
            </a:p>
            <a:p>
              <a:pPr>
                <a:lnSpc>
                  <a:spcPts val="1781"/>
                </a:lnSpc>
              </a:pPr>
              <a:r>
                <a:rPr lang="en-US" sz="1400" b="1" dirty="0" err="1" smtClean="0">
                  <a:solidFill>
                    <a:srgbClr val="02081D"/>
                  </a:solidFill>
                  <a:ea typeface="Montserrat" pitchFamily="34" charset="-122"/>
                  <a:cs typeface="Montserrat" pitchFamily="34" charset="-120"/>
                </a:rPr>
                <a:t>этнокультурные</a:t>
              </a:r>
              <a:r>
                <a:rPr lang="en-US" sz="1400" b="1" dirty="0">
                  <a:solidFill>
                    <a:srgbClr val="02081D"/>
                  </a:solidFill>
                  <a:ea typeface="Montserrat" pitchFamily="34" charset="-122"/>
                  <a:cs typeface="Montserrat" pitchFamily="34" charset="-120"/>
                </a:rPr>
                <a:t>, трудовые, военно-патриотические, спортивные и инклюзивные. </a:t>
              </a:r>
              <a:endParaRPr lang="en-US" sz="1400" b="1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88454" y="383754"/>
            <a:ext cx="6680442" cy="785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Montserrat" pitchFamily="34" charset="-122"/>
                <a:cs typeface="Montserrat" pitchFamily="34" charset="-120"/>
              </a:rPr>
              <a:t>Празднование юбилея «Артека»</a:t>
            </a:r>
          </a:p>
        </p:txBody>
      </p:sp>
      <p:sp>
        <p:nvSpPr>
          <p:cNvPr id="4" name="Shape 1"/>
          <p:cNvSpPr/>
          <p:nvPr/>
        </p:nvSpPr>
        <p:spPr>
          <a:xfrm>
            <a:off x="506973" y="1115568"/>
            <a:ext cx="5826770" cy="3491014"/>
          </a:xfrm>
          <a:prstGeom prst="roundRect">
            <a:avLst>
              <a:gd name="adj" fmla="val 850"/>
            </a:avLst>
          </a:prstGeom>
          <a:solidFill>
            <a:srgbClr val="E4FEFB"/>
          </a:solidFill>
          <a:ln w="2286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28353" y="1300906"/>
            <a:ext cx="5114080" cy="39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1925 - основание лагеря «Артек» в Крыму как первого в мире международного детского центра.</a:t>
            </a:r>
            <a:endParaRPr lang="en-US" sz="1400" b="1" dirty="0"/>
          </a:p>
        </p:txBody>
      </p:sp>
      <p:sp>
        <p:nvSpPr>
          <p:cNvPr id="7" name="Text 4"/>
          <p:cNvSpPr/>
          <p:nvPr/>
        </p:nvSpPr>
        <p:spPr>
          <a:xfrm>
            <a:off x="628353" y="1966585"/>
            <a:ext cx="5114080" cy="588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2025 - торжественное празднование 100-летия «Артека» как символа детского отдыха и образования в России.</a:t>
            </a:r>
            <a:endParaRPr lang="en-US" sz="1400" b="1" dirty="0"/>
          </a:p>
        </p:txBody>
      </p:sp>
      <p:sp>
        <p:nvSpPr>
          <p:cNvPr id="9" name="Text 6"/>
          <p:cNvSpPr/>
          <p:nvPr/>
        </p:nvSpPr>
        <p:spPr>
          <a:xfrm>
            <a:off x="677120" y="2709867"/>
            <a:ext cx="5656623" cy="588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Вековая история «Артека» - это путь от небольшого палаточного лагеря до современного образовательного комплекса мирового уровня.</a:t>
            </a:r>
            <a:endParaRPr lang="en-US" sz="1400" b="1" dirty="0"/>
          </a:p>
        </p:txBody>
      </p:sp>
      <p:sp>
        <p:nvSpPr>
          <p:cNvPr id="10" name="Text 7"/>
          <p:cNvSpPr/>
          <p:nvPr/>
        </p:nvSpPr>
        <p:spPr>
          <a:xfrm>
            <a:off x="628353" y="3508633"/>
            <a:ext cx="5435034" cy="60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Юбилей «Артека» станет ключевым событием Года детского отдыха, объединяющим историческое наследие и современные инновации в сфере детского отдыха и образования.</a:t>
            </a:r>
            <a:endParaRPr lang="en-US" sz="1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105" y="1162692"/>
            <a:ext cx="2656455" cy="1607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23" y="2709867"/>
            <a:ext cx="2638908" cy="20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053" y="3015553"/>
            <a:ext cx="3074491" cy="184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0"/>
          <p:cNvSpPr/>
          <p:nvPr/>
        </p:nvSpPr>
        <p:spPr>
          <a:xfrm>
            <a:off x="496119" y="415974"/>
            <a:ext cx="6087561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Montserrat" pitchFamily="34" charset="-122"/>
                <a:cs typeface="Montserrat" pitchFamily="34" charset="-120"/>
              </a:rPr>
              <a:t>Направления мероприятий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947223" y="1358504"/>
            <a:ext cx="4722763" cy="3212901"/>
            <a:chOff x="947223" y="1358504"/>
            <a:chExt cx="4722763" cy="3212901"/>
          </a:xfrm>
        </p:grpSpPr>
        <p:sp>
          <p:nvSpPr>
            <p:cNvPr id="5" name="Shape 1"/>
            <p:cNvSpPr/>
            <p:nvPr/>
          </p:nvSpPr>
          <p:spPr>
            <a:xfrm>
              <a:off x="947223" y="1358504"/>
              <a:ext cx="4722763" cy="976461"/>
            </a:xfrm>
            <a:prstGeom prst="roundRect">
              <a:avLst>
                <a:gd name="adj" fmla="val 585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2860">
              <a:noFill/>
              <a:prstDash val="solid"/>
            </a:ln>
          </p:spPr>
        </p:sp>
        <p:sp>
          <p:nvSpPr>
            <p:cNvPr id="6" name="Text 2"/>
            <p:cNvSpPr/>
            <p:nvPr/>
          </p:nvSpPr>
          <p:spPr>
            <a:xfrm>
              <a:off x="1103269" y="1514550"/>
              <a:ext cx="4410671" cy="66436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Новые досуговые программы,  а также разработка инновационных программ для детского отдыха.</a:t>
              </a:r>
              <a:endParaRPr lang="en-US" sz="1400" dirty="0"/>
            </a:p>
          </p:txBody>
        </p:sp>
        <p:sp>
          <p:nvSpPr>
            <p:cNvPr id="7" name="Shape 3"/>
            <p:cNvSpPr/>
            <p:nvPr/>
          </p:nvSpPr>
          <p:spPr>
            <a:xfrm>
              <a:off x="947223" y="2476724"/>
              <a:ext cx="4722763" cy="976461"/>
            </a:xfrm>
            <a:prstGeom prst="roundRect">
              <a:avLst>
                <a:gd name="adj" fmla="val 585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2860">
              <a:noFill/>
              <a:prstDash val="solid"/>
            </a:ln>
          </p:spPr>
        </p:sp>
        <p:sp>
          <p:nvSpPr>
            <p:cNvPr id="8" name="Text 4"/>
            <p:cNvSpPr/>
            <p:nvPr/>
          </p:nvSpPr>
          <p:spPr>
            <a:xfrm>
              <a:off x="1103269" y="2632770"/>
              <a:ext cx="4410671" cy="66436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Развитие оздоровительных лагерей и всестороннее улучшение инфраструктуры детских лагерей.</a:t>
              </a:r>
              <a:endParaRPr lang="en-US" sz="1400" dirty="0"/>
            </a:p>
          </p:txBody>
        </p:sp>
        <p:sp>
          <p:nvSpPr>
            <p:cNvPr id="9" name="Shape 5"/>
            <p:cNvSpPr/>
            <p:nvPr/>
          </p:nvSpPr>
          <p:spPr>
            <a:xfrm>
              <a:off x="947223" y="3594944"/>
              <a:ext cx="4722763" cy="976461"/>
            </a:xfrm>
            <a:prstGeom prst="roundRect">
              <a:avLst>
                <a:gd name="adj" fmla="val 58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2860">
              <a:noFill/>
              <a:prstDash val="solid"/>
            </a:ln>
          </p:spPr>
        </p:sp>
        <p:sp>
          <p:nvSpPr>
            <p:cNvPr id="10" name="Text 6"/>
            <p:cNvSpPr/>
            <p:nvPr/>
          </p:nvSpPr>
          <p:spPr>
            <a:xfrm>
              <a:off x="1103269" y="3750990"/>
              <a:ext cx="4410671" cy="66436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Творческие и спортивные мероприятия, активное вовлечение детей в разнообразные активности.</a:t>
              </a:r>
              <a:endParaRPr lang="en-US" sz="1400" dirty="0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02" y="1046631"/>
            <a:ext cx="2907792" cy="1938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5021" y="393539"/>
            <a:ext cx="7276281" cy="420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Montserrat" pitchFamily="34" charset="-122"/>
                <a:cs typeface="Montserrat" pitchFamily="34" charset="-120"/>
              </a:rPr>
              <a:t>Уровни реализации программы</a:t>
            </a:r>
          </a:p>
        </p:txBody>
      </p:sp>
      <p:sp>
        <p:nvSpPr>
          <p:cNvPr id="3" name="Shape 1"/>
          <p:cNvSpPr/>
          <p:nvPr/>
        </p:nvSpPr>
        <p:spPr>
          <a:xfrm>
            <a:off x="496118" y="1099319"/>
            <a:ext cx="4503973" cy="1019919"/>
          </a:xfrm>
          <a:prstGeom prst="roundRect">
            <a:avLst>
              <a:gd name="adj" fmla="val 560"/>
            </a:avLst>
          </a:prstGeom>
          <a:solidFill>
            <a:schemeClr val="accent1">
              <a:lumMod val="20000"/>
              <a:lumOff val="80000"/>
            </a:schemeClr>
          </a:solidFill>
          <a:ln w="22860">
            <a:noFill/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496118" y="2186508"/>
            <a:ext cx="5558089" cy="804416"/>
          </a:xfrm>
          <a:prstGeom prst="roundRect">
            <a:avLst>
              <a:gd name="adj" fmla="val 710"/>
            </a:avLst>
          </a:prstGeom>
          <a:solidFill>
            <a:schemeClr val="accent1">
              <a:lumMod val="20000"/>
              <a:lumOff val="80000"/>
            </a:schemeClr>
          </a:solidFill>
          <a:ln w="22860">
            <a:noFill/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96119" y="3058195"/>
            <a:ext cx="6612310" cy="804416"/>
          </a:xfrm>
          <a:prstGeom prst="roundRect">
            <a:avLst>
              <a:gd name="adj" fmla="val 710"/>
            </a:avLst>
          </a:prstGeom>
          <a:solidFill>
            <a:schemeClr val="accent1">
              <a:lumMod val="20000"/>
              <a:lumOff val="80000"/>
            </a:schemeClr>
          </a:solidFill>
          <a:ln w="22860">
            <a:noFill/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496118" y="3929881"/>
            <a:ext cx="7666425" cy="804416"/>
          </a:xfrm>
          <a:prstGeom prst="roundRect">
            <a:avLst>
              <a:gd name="adj" fmla="val 710"/>
            </a:avLst>
          </a:prstGeom>
          <a:solidFill>
            <a:schemeClr val="accent1">
              <a:lumMod val="20000"/>
              <a:lumOff val="80000"/>
            </a:schemeClr>
          </a:solidFill>
          <a:ln w="22860">
            <a:noFill/>
            <a:prstDash val="solid"/>
          </a:ln>
        </p:spPr>
      </p:sp>
      <p:grpSp>
        <p:nvGrpSpPr>
          <p:cNvPr id="15" name="Группа 14"/>
          <p:cNvGrpSpPr/>
          <p:nvPr/>
        </p:nvGrpSpPr>
        <p:grpSpPr>
          <a:xfrm>
            <a:off x="645019" y="1248221"/>
            <a:ext cx="8864352" cy="3337174"/>
            <a:chOff x="645020" y="1248221"/>
            <a:chExt cx="6648037" cy="3337174"/>
          </a:xfrm>
        </p:grpSpPr>
        <p:sp>
          <p:nvSpPr>
            <p:cNvPr id="4" name="Text 2"/>
            <p:cNvSpPr/>
            <p:nvPr/>
          </p:nvSpPr>
          <p:spPr>
            <a:xfrm>
              <a:off x="645021" y="1248221"/>
              <a:ext cx="1737048" cy="21036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1656"/>
                </a:lnSpc>
              </a:pPr>
              <a:r>
                <a:rPr lang="en-US" sz="2000" b="1" dirty="0" err="1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Школьный</a:t>
              </a:r>
              <a:r>
                <a:rPr lang="en-US" sz="2000" b="1" dirty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 </a:t>
              </a:r>
              <a:r>
                <a:rPr lang="en-US" sz="2000" b="1" dirty="0" err="1" smtClean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уровень</a:t>
              </a:r>
              <a:r>
                <a:rPr lang="ru-RU" sz="2000" b="1" dirty="0" smtClean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.</a:t>
              </a:r>
              <a:endParaRPr lang="en-US" sz="2000" b="1" dirty="0"/>
            </a:p>
          </p:txBody>
        </p:sp>
        <p:sp>
          <p:nvSpPr>
            <p:cNvPr id="5" name="Text 3"/>
            <p:cNvSpPr/>
            <p:nvPr/>
          </p:nvSpPr>
          <p:spPr>
            <a:xfrm>
              <a:off x="645021" y="1539330"/>
              <a:ext cx="3745206" cy="43100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ts val="1688"/>
                </a:lnSpc>
              </a:pPr>
              <a:r>
                <a:rPr lang="en-US" sz="1800" b="1" dirty="0">
                  <a:solidFill>
                    <a:schemeClr val="accent5">
                      <a:lumMod val="75000"/>
                    </a:schemeClr>
                  </a:solidFill>
                  <a:ea typeface="Montserrat" pitchFamily="34" charset="-122"/>
                  <a:cs typeface="Montserrat" pitchFamily="34" charset="-120"/>
                </a:rPr>
                <a:t>Мероприятия в рамках школьного плана.</a:t>
              </a:r>
              <a:endParaRPr lang="en-US" sz="1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Text 5"/>
            <p:cNvSpPr/>
            <p:nvPr/>
          </p:nvSpPr>
          <p:spPr>
            <a:xfrm>
              <a:off x="645021" y="2335411"/>
              <a:ext cx="2282503" cy="21036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1656"/>
                </a:lnSpc>
              </a:pPr>
              <a:r>
                <a:rPr lang="en-US" sz="2000" b="1" dirty="0" err="1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Муниципальный</a:t>
              </a:r>
              <a:r>
                <a:rPr lang="en-US" sz="2000" b="1" dirty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 </a:t>
              </a:r>
              <a:r>
                <a:rPr lang="en-US" sz="2000" b="1" dirty="0" err="1" smtClean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уровень</a:t>
              </a:r>
              <a:r>
                <a:rPr lang="ru-RU" sz="2000" b="1" dirty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.</a:t>
              </a:r>
              <a:endParaRPr lang="en-US" sz="2000" b="1" dirty="0"/>
            </a:p>
          </p:txBody>
        </p:sp>
        <p:sp>
          <p:nvSpPr>
            <p:cNvPr id="8" name="Text 6"/>
            <p:cNvSpPr/>
            <p:nvPr/>
          </p:nvSpPr>
          <p:spPr>
            <a:xfrm>
              <a:off x="645022" y="2626519"/>
              <a:ext cx="4712783" cy="2155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1688"/>
                </a:lnSpc>
              </a:pPr>
              <a:r>
                <a:rPr lang="en-US" sz="1800" b="1" dirty="0">
                  <a:solidFill>
                    <a:schemeClr val="accent5">
                      <a:lumMod val="75000"/>
                    </a:schemeClr>
                  </a:solidFill>
                  <a:ea typeface="Montserrat" pitchFamily="34" charset="-122"/>
                  <a:cs typeface="Montserrat" pitchFamily="34" charset="-120"/>
                </a:rPr>
                <a:t>Городские и районные инициативы.</a:t>
              </a:r>
              <a:endParaRPr lang="en-US" sz="1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Text 8"/>
            <p:cNvSpPr/>
            <p:nvPr/>
          </p:nvSpPr>
          <p:spPr>
            <a:xfrm>
              <a:off x="645022" y="3207097"/>
              <a:ext cx="2071167" cy="21036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1656"/>
                </a:lnSpc>
              </a:pPr>
              <a:r>
                <a:rPr lang="en-US" sz="2000" b="1" dirty="0" err="1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Региональный</a:t>
              </a:r>
              <a:r>
                <a:rPr lang="en-US" sz="2000" b="1" dirty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 </a:t>
              </a:r>
              <a:r>
                <a:rPr lang="en-US" sz="2000" b="1" dirty="0" err="1" smtClean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уровень</a:t>
              </a:r>
              <a:r>
                <a:rPr lang="ru-RU" sz="2000" b="1" dirty="0" smtClean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.</a:t>
              </a:r>
              <a:endParaRPr lang="en-US" sz="2000" b="1" dirty="0"/>
            </a:p>
          </p:txBody>
        </p:sp>
        <p:sp>
          <p:nvSpPr>
            <p:cNvPr id="11" name="Text 9"/>
            <p:cNvSpPr/>
            <p:nvPr/>
          </p:nvSpPr>
          <p:spPr>
            <a:xfrm>
              <a:off x="645020" y="3498205"/>
              <a:ext cx="5680458" cy="2155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1688"/>
                </a:lnSpc>
              </a:pPr>
              <a:r>
                <a:rPr lang="en-US" sz="1800" b="1" dirty="0">
                  <a:solidFill>
                    <a:schemeClr val="accent5">
                      <a:lumMod val="75000"/>
                    </a:schemeClr>
                  </a:solidFill>
                  <a:ea typeface="Montserrat" pitchFamily="34" charset="-122"/>
                  <a:cs typeface="Montserrat" pitchFamily="34" charset="-120"/>
                </a:rPr>
                <a:t>Программы на уровне субъектов РФ.</a:t>
              </a:r>
              <a:endParaRPr lang="en-US" sz="1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Text 11"/>
            <p:cNvSpPr/>
            <p:nvPr/>
          </p:nvSpPr>
          <p:spPr>
            <a:xfrm>
              <a:off x="645021" y="4078784"/>
              <a:ext cx="2010594" cy="21036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1656"/>
                </a:lnSpc>
              </a:pPr>
              <a:r>
                <a:rPr lang="en-US" sz="2000" b="1" dirty="0" err="1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Федеральный</a:t>
              </a:r>
              <a:r>
                <a:rPr lang="en-US" sz="2000" b="1" dirty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 </a:t>
              </a:r>
              <a:r>
                <a:rPr lang="en-US" sz="2000" b="1" dirty="0" err="1" smtClean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уровень</a:t>
              </a:r>
              <a:r>
                <a:rPr lang="ru-RU" sz="2000" b="1" dirty="0" smtClean="0">
                  <a:solidFill>
                    <a:srgbClr val="000000"/>
                  </a:solidFill>
                  <a:ea typeface="Barlow Bold" pitchFamily="34" charset="-122"/>
                  <a:cs typeface="Barlow Bold" pitchFamily="34" charset="-120"/>
                </a:rPr>
                <a:t>.</a:t>
              </a:r>
              <a:endParaRPr lang="en-US" sz="2000" b="1" dirty="0"/>
            </a:p>
          </p:txBody>
        </p:sp>
        <p:sp>
          <p:nvSpPr>
            <p:cNvPr id="14" name="Text 12"/>
            <p:cNvSpPr/>
            <p:nvPr/>
          </p:nvSpPr>
          <p:spPr>
            <a:xfrm>
              <a:off x="645021" y="4369892"/>
              <a:ext cx="6648036" cy="2155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1688"/>
                </a:lnSpc>
              </a:pPr>
              <a:r>
                <a:rPr lang="en-US" sz="1800" b="1" dirty="0" err="1">
                  <a:solidFill>
                    <a:schemeClr val="accent5">
                      <a:lumMod val="75000"/>
                    </a:schemeClr>
                  </a:solidFill>
                  <a:ea typeface="Montserrat" pitchFamily="34" charset="-122"/>
                  <a:cs typeface="Montserrat" pitchFamily="34" charset="-120"/>
                </a:rPr>
                <a:t>План</a:t>
              </a:r>
              <a:r>
                <a:rPr lang="en-US" sz="1800" b="1" dirty="0">
                  <a:solidFill>
                    <a:schemeClr val="accent5">
                      <a:lumMod val="75000"/>
                    </a:schemeClr>
                  </a:solidFill>
                  <a:ea typeface="Montserrat" pitchFamily="34" charset="-122"/>
                  <a:cs typeface="Montserrat" pitchFamily="34" charset="-120"/>
                </a:rPr>
                <a:t> </a:t>
              </a:r>
              <a:r>
                <a:rPr lang="en-US" sz="1800" b="1" dirty="0" err="1" smtClean="0">
                  <a:solidFill>
                    <a:schemeClr val="accent5">
                      <a:lumMod val="75000"/>
                    </a:schemeClr>
                  </a:solidFill>
                  <a:ea typeface="Montserrat" pitchFamily="34" charset="-122"/>
                  <a:cs typeface="Montserrat" pitchFamily="34" charset="-120"/>
                </a:rPr>
                <a:t>Мин</a:t>
              </a:r>
              <a:r>
                <a:rPr lang="ru-RU" sz="1800" b="1" dirty="0" err="1" smtClean="0">
                  <a:solidFill>
                    <a:schemeClr val="accent5">
                      <a:lumMod val="75000"/>
                    </a:schemeClr>
                  </a:solidFill>
                  <a:ea typeface="Montserrat" pitchFamily="34" charset="-122"/>
                  <a:cs typeface="Montserrat" pitchFamily="34" charset="-120"/>
                </a:rPr>
                <a:t>истерства</a:t>
              </a:r>
              <a:r>
                <a:rPr lang="ru-RU" sz="1800" b="1" dirty="0" smtClean="0">
                  <a:solidFill>
                    <a:schemeClr val="accent5">
                      <a:lumMod val="75000"/>
                    </a:schemeClr>
                  </a:solidFill>
                  <a:ea typeface="Montserrat" pitchFamily="34" charset="-122"/>
                  <a:cs typeface="Montserrat" pitchFamily="34" charset="-120"/>
                </a:rPr>
                <a:t> </a:t>
              </a:r>
              <a:r>
                <a:rPr lang="en-US" sz="1800" b="1" dirty="0" err="1" smtClean="0">
                  <a:solidFill>
                    <a:schemeClr val="accent5">
                      <a:lumMod val="75000"/>
                    </a:schemeClr>
                  </a:solidFill>
                  <a:ea typeface="Montserrat" pitchFamily="34" charset="-122"/>
                  <a:cs typeface="Montserrat" pitchFamily="34" charset="-120"/>
                </a:rPr>
                <a:t>просвещения</a:t>
              </a:r>
              <a:r>
                <a:rPr lang="en-US" sz="1800" b="1" dirty="0" smtClean="0">
                  <a:solidFill>
                    <a:schemeClr val="accent5">
                      <a:lumMod val="75000"/>
                    </a:schemeClr>
                  </a:solidFill>
                  <a:ea typeface="Montserrat" pitchFamily="34" charset="-122"/>
                  <a:cs typeface="Montserrat" pitchFamily="34" charset="-120"/>
                </a:rPr>
                <a:t> </a:t>
              </a:r>
              <a:r>
                <a:rPr lang="en-US" sz="1800" b="1" dirty="0">
                  <a:solidFill>
                    <a:schemeClr val="accent5">
                      <a:lumMod val="75000"/>
                    </a:schemeClr>
                  </a:solidFill>
                  <a:ea typeface="Montserrat" pitchFamily="34" charset="-122"/>
                  <a:cs typeface="Montserrat" pitchFamily="34" charset="-120"/>
                </a:rPr>
                <a:t>России.</a:t>
              </a:r>
              <a:endParaRPr lang="en-US" sz="1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384" y="1066824"/>
            <a:ext cx="1819656" cy="2729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0"/>
          <p:cNvSpPr/>
          <p:nvPr/>
        </p:nvSpPr>
        <p:spPr>
          <a:xfrm>
            <a:off x="496119" y="368409"/>
            <a:ext cx="8221161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Montserrat" pitchFamily="34" charset="-122"/>
                <a:cs typeface="Montserrat" pitchFamily="34" charset="-120"/>
              </a:rPr>
              <a:t>Мероприятия школьного лагеря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544887" y="1229038"/>
            <a:ext cx="6038793" cy="3518222"/>
            <a:chOff x="496119" y="1625278"/>
            <a:chExt cx="4722763" cy="2991444"/>
          </a:xfrm>
        </p:grpSpPr>
        <p:sp>
          <p:nvSpPr>
            <p:cNvPr id="4" name="Shape 1"/>
            <p:cNvSpPr/>
            <p:nvPr/>
          </p:nvSpPr>
          <p:spPr>
            <a:xfrm>
              <a:off x="496119" y="1625278"/>
              <a:ext cx="4722763" cy="755005"/>
            </a:xfrm>
            <a:prstGeom prst="roundRect">
              <a:avLst>
                <a:gd name="adj" fmla="val 75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2860">
              <a:noFill/>
              <a:prstDash val="solid"/>
            </a:ln>
          </p:spPr>
        </p:sp>
        <p:sp>
          <p:nvSpPr>
            <p:cNvPr id="5" name="Text 2"/>
            <p:cNvSpPr/>
            <p:nvPr/>
          </p:nvSpPr>
          <p:spPr>
            <a:xfrm>
              <a:off x="652165" y="1641521"/>
              <a:ext cx="4410671" cy="4429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ct val="150000"/>
                </a:lnSpc>
              </a:pPr>
              <a:r>
                <a:rPr lang="en-US" sz="18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Праздничные мероприятия, посвященные памятным датам и праздникам России.</a:t>
              </a:r>
              <a:endParaRPr lang="en-US" sz="1800" dirty="0"/>
            </a:p>
          </p:txBody>
        </p:sp>
        <p:sp>
          <p:nvSpPr>
            <p:cNvPr id="6" name="Shape 3"/>
            <p:cNvSpPr/>
            <p:nvPr/>
          </p:nvSpPr>
          <p:spPr>
            <a:xfrm>
              <a:off x="496119" y="2522041"/>
              <a:ext cx="4722763" cy="976461"/>
            </a:xfrm>
            <a:prstGeom prst="roundRect">
              <a:avLst>
                <a:gd name="adj" fmla="val 585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2860">
              <a:noFill/>
              <a:prstDash val="solid"/>
            </a:ln>
          </p:spPr>
        </p:sp>
        <p:sp>
          <p:nvSpPr>
            <p:cNvPr id="7" name="Text 4"/>
            <p:cNvSpPr/>
            <p:nvPr/>
          </p:nvSpPr>
          <p:spPr>
            <a:xfrm>
              <a:off x="652165" y="2647753"/>
              <a:ext cx="4410671" cy="66436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ct val="150000"/>
                </a:lnSpc>
              </a:pPr>
              <a:r>
                <a:rPr lang="en-US" sz="18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Образовательные активности, различные мастер-классы и тематические дни для развития навыков.</a:t>
              </a:r>
              <a:endParaRPr lang="en-US" sz="1800" dirty="0"/>
            </a:p>
          </p:txBody>
        </p:sp>
        <p:sp>
          <p:nvSpPr>
            <p:cNvPr id="8" name="Shape 5"/>
            <p:cNvSpPr/>
            <p:nvPr/>
          </p:nvSpPr>
          <p:spPr>
            <a:xfrm>
              <a:off x="496119" y="3640261"/>
              <a:ext cx="4722763" cy="976461"/>
            </a:xfrm>
            <a:prstGeom prst="roundRect">
              <a:avLst>
                <a:gd name="adj" fmla="val 58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2860">
              <a:noFill/>
              <a:prstDash val="solid"/>
            </a:ln>
          </p:spPr>
        </p:sp>
        <p:sp>
          <p:nvSpPr>
            <p:cNvPr id="9" name="Text 6"/>
            <p:cNvSpPr/>
            <p:nvPr/>
          </p:nvSpPr>
          <p:spPr>
            <a:xfrm>
              <a:off x="652165" y="3754842"/>
              <a:ext cx="4410671" cy="66436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ct val="150000"/>
                </a:lnSpc>
              </a:pPr>
              <a:r>
                <a:rPr lang="en-US" sz="18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Экскурсионная программа, познавательные мероприятия и походы для расширения кругозора.</a:t>
              </a:r>
              <a:endParaRPr lang="en-US" sz="1800" dirty="0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25" y="2782200"/>
            <a:ext cx="1576167" cy="236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4" y="1009094"/>
            <a:ext cx="2680218" cy="4020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0"/>
          <p:cNvSpPr/>
          <p:nvPr/>
        </p:nvSpPr>
        <p:spPr>
          <a:xfrm>
            <a:off x="541532" y="195374"/>
            <a:ext cx="6798052" cy="43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Montserrat" pitchFamily="34" charset="-122"/>
                <a:cs typeface="Montserrat" pitchFamily="34" charset="-120"/>
              </a:rPr>
              <a:t>Творческое развитие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3278637" y="1076513"/>
            <a:ext cx="4741664" cy="829791"/>
            <a:chOff x="3961389" y="1020926"/>
            <a:chExt cx="4741664" cy="829791"/>
          </a:xfrm>
        </p:grpSpPr>
        <p:sp>
          <p:nvSpPr>
            <p:cNvPr id="4" name="Shape 1"/>
            <p:cNvSpPr/>
            <p:nvPr/>
          </p:nvSpPr>
          <p:spPr>
            <a:xfrm>
              <a:off x="3961389" y="1020926"/>
              <a:ext cx="4741664" cy="829791"/>
            </a:xfrm>
            <a:prstGeom prst="roundRect">
              <a:avLst>
                <a:gd name="adj" fmla="val 689"/>
              </a:avLst>
            </a:prstGeom>
            <a:solidFill>
              <a:srgbClr val="E4FEFB"/>
            </a:solidFill>
            <a:ln w="22860">
              <a:noFill/>
              <a:prstDash val="solid"/>
            </a:ln>
          </p:spPr>
        </p:sp>
        <p:sp>
          <p:nvSpPr>
            <p:cNvPr id="5" name="Text 2"/>
            <p:cNvSpPr/>
            <p:nvPr/>
          </p:nvSpPr>
          <p:spPr>
            <a:xfrm>
              <a:off x="4114681" y="1174219"/>
              <a:ext cx="2653383" cy="217289"/>
            </a:xfrm>
            <a:prstGeom prst="rect">
              <a:avLst/>
            </a:prstGeom>
            <a:solidFill>
              <a:srgbClr val="E4FEFB"/>
            </a:solidFill>
            <a:ln>
              <a:noFill/>
            </a:ln>
          </p:spPr>
          <p:txBody>
            <a:bodyPr wrap="none" lIns="0" tIns="0" rIns="0" bIns="0" rtlCol="0" anchor="t"/>
            <a:lstStyle/>
            <a:p>
              <a:pPr>
                <a:lnSpc>
                  <a:spcPts val="1688"/>
                </a:lnSpc>
              </a:pPr>
              <a:r>
                <a:rPr lang="en-US" sz="16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Художественное творчество.</a:t>
              </a:r>
              <a:endParaRPr lang="en-US" sz="1600" b="1" dirty="0"/>
            </a:p>
          </p:txBody>
        </p:sp>
        <p:sp>
          <p:nvSpPr>
            <p:cNvPr id="6" name="Text 3"/>
            <p:cNvSpPr/>
            <p:nvPr/>
          </p:nvSpPr>
          <p:spPr>
            <a:xfrm>
              <a:off x="4114682" y="1474926"/>
              <a:ext cx="4435078" cy="222498"/>
            </a:xfrm>
            <a:prstGeom prst="rect">
              <a:avLst/>
            </a:prstGeom>
            <a:solidFill>
              <a:srgbClr val="E4FEFB"/>
            </a:solidFill>
            <a:ln>
              <a:noFill/>
            </a:ln>
          </p:spPr>
          <p:txBody>
            <a:bodyPr wrap="none" lIns="0" tIns="0" rIns="0" bIns="0" rtlCol="0" anchor="t"/>
            <a:lstStyle/>
            <a:p>
              <a:pPr>
                <a:lnSpc>
                  <a:spcPts val="1750"/>
                </a:lnSpc>
              </a:pPr>
              <a:r>
                <a:rPr lang="en-US" sz="1200" b="1" dirty="0">
                  <a:solidFill>
                    <a:srgbClr val="02081D"/>
                  </a:solidFill>
                  <a:ea typeface="Montserrat" pitchFamily="34" charset="-122"/>
                  <a:cs typeface="Montserrat" pitchFamily="34" charset="-120"/>
                </a:rPr>
                <a:t>Рисование, лепка, прикладное искусство.</a:t>
              </a:r>
              <a:endParaRPr lang="en-US" sz="1200" b="1" dirty="0"/>
            </a:p>
          </p:txBody>
        </p:sp>
      </p:grpSp>
      <p:sp>
        <p:nvSpPr>
          <p:cNvPr id="7" name="Shape 4"/>
          <p:cNvSpPr/>
          <p:nvPr/>
        </p:nvSpPr>
        <p:spPr>
          <a:xfrm>
            <a:off x="3961389" y="1989722"/>
            <a:ext cx="4741664" cy="829791"/>
          </a:xfrm>
          <a:prstGeom prst="roundRect">
            <a:avLst>
              <a:gd name="adj" fmla="val 689"/>
            </a:avLst>
          </a:prstGeom>
          <a:solidFill>
            <a:srgbClr val="E4FEFB"/>
          </a:solidFill>
          <a:ln w="22860">
            <a:noFill/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114681" y="2143016"/>
            <a:ext cx="2560141" cy="217289"/>
          </a:xfrm>
          <a:prstGeom prst="rect">
            <a:avLst/>
          </a:prstGeom>
          <a:solidFill>
            <a:srgbClr val="E4FEFB"/>
          </a:solidFill>
          <a:ln>
            <a:noFill/>
          </a:ln>
        </p:spPr>
        <p:txBody>
          <a:bodyPr wrap="non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600" b="1" dirty="0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Музыкальное направление.</a:t>
            </a:r>
            <a:endParaRPr lang="en-US" sz="1600" b="1" dirty="0"/>
          </a:p>
        </p:txBody>
      </p:sp>
      <p:sp>
        <p:nvSpPr>
          <p:cNvPr id="9" name="Text 6"/>
          <p:cNvSpPr/>
          <p:nvPr/>
        </p:nvSpPr>
        <p:spPr>
          <a:xfrm>
            <a:off x="4114682" y="2443723"/>
            <a:ext cx="4435078" cy="222498"/>
          </a:xfrm>
          <a:prstGeom prst="rect">
            <a:avLst/>
          </a:prstGeom>
          <a:solidFill>
            <a:srgbClr val="E4FEFB"/>
          </a:solidFill>
          <a:ln>
            <a:noFill/>
          </a:ln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20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Пение, игра на инструментах, музыкальные конкурсы.</a:t>
            </a:r>
            <a:endParaRPr lang="en-US" sz="1200" b="1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3278637" y="2997624"/>
            <a:ext cx="4741664" cy="829791"/>
            <a:chOff x="3961389" y="2958519"/>
            <a:chExt cx="4741664" cy="829791"/>
          </a:xfrm>
        </p:grpSpPr>
        <p:sp>
          <p:nvSpPr>
            <p:cNvPr id="10" name="Shape 7"/>
            <p:cNvSpPr/>
            <p:nvPr/>
          </p:nvSpPr>
          <p:spPr>
            <a:xfrm>
              <a:off x="3961389" y="2958519"/>
              <a:ext cx="4741664" cy="829791"/>
            </a:xfrm>
            <a:prstGeom prst="roundRect">
              <a:avLst>
                <a:gd name="adj" fmla="val 689"/>
              </a:avLst>
            </a:prstGeom>
            <a:solidFill>
              <a:srgbClr val="E4FEFB"/>
            </a:solidFill>
            <a:ln w="22860">
              <a:noFill/>
              <a:prstDash val="solid"/>
            </a:ln>
          </p:spPr>
        </p:sp>
        <p:sp>
          <p:nvSpPr>
            <p:cNvPr id="11" name="Text 8"/>
            <p:cNvSpPr/>
            <p:nvPr/>
          </p:nvSpPr>
          <p:spPr>
            <a:xfrm>
              <a:off x="4114681" y="3111813"/>
              <a:ext cx="2157561" cy="217289"/>
            </a:xfrm>
            <a:prstGeom prst="rect">
              <a:avLst/>
            </a:prstGeom>
            <a:solidFill>
              <a:srgbClr val="E4FEFB"/>
            </a:solidFill>
            <a:ln>
              <a:noFill/>
            </a:ln>
          </p:spPr>
          <p:txBody>
            <a:bodyPr wrap="none" lIns="0" tIns="0" rIns="0" bIns="0" rtlCol="0" anchor="t"/>
            <a:lstStyle/>
            <a:p>
              <a:pPr>
                <a:lnSpc>
                  <a:spcPts val="1688"/>
                </a:lnSpc>
              </a:pPr>
              <a:r>
                <a:rPr lang="en-US" sz="1600" b="1" dirty="0">
                  <a:solidFill>
                    <a:srgbClr val="02081D"/>
                  </a:solidFill>
                  <a:ea typeface="Barlow Bold" pitchFamily="34" charset="-122"/>
                  <a:cs typeface="Barlow Bold" pitchFamily="34" charset="-120"/>
                </a:rPr>
                <a:t>Театральное искусство.</a:t>
              </a:r>
              <a:endParaRPr lang="en-US" sz="1600" b="1" dirty="0"/>
            </a:p>
          </p:txBody>
        </p:sp>
        <p:sp>
          <p:nvSpPr>
            <p:cNvPr id="12" name="Text 9"/>
            <p:cNvSpPr/>
            <p:nvPr/>
          </p:nvSpPr>
          <p:spPr>
            <a:xfrm>
              <a:off x="4114682" y="3412520"/>
              <a:ext cx="4435078" cy="222498"/>
            </a:xfrm>
            <a:prstGeom prst="rect">
              <a:avLst/>
            </a:prstGeom>
            <a:solidFill>
              <a:srgbClr val="E4FEFB"/>
            </a:solidFill>
            <a:ln>
              <a:noFill/>
            </a:ln>
          </p:spPr>
          <p:txBody>
            <a:bodyPr wrap="none" lIns="0" tIns="0" rIns="0" bIns="0" rtlCol="0" anchor="t"/>
            <a:lstStyle/>
            <a:p>
              <a:pPr>
                <a:lnSpc>
                  <a:spcPts val="1750"/>
                </a:lnSpc>
              </a:pPr>
              <a:r>
                <a:rPr lang="en-US" sz="1200" b="1" dirty="0">
                  <a:solidFill>
                    <a:srgbClr val="02081D"/>
                  </a:solidFill>
                  <a:ea typeface="Montserrat" pitchFamily="34" charset="-122"/>
                  <a:cs typeface="Montserrat" pitchFamily="34" charset="-120"/>
                </a:rPr>
                <a:t>Постановки, сценки, актерское мастерство.</a:t>
              </a:r>
              <a:endParaRPr lang="en-US" sz="1200" b="1" dirty="0"/>
            </a:p>
          </p:txBody>
        </p:sp>
      </p:grpSp>
      <p:sp>
        <p:nvSpPr>
          <p:cNvPr id="13" name="Shape 10"/>
          <p:cNvSpPr/>
          <p:nvPr/>
        </p:nvSpPr>
        <p:spPr>
          <a:xfrm>
            <a:off x="3961389" y="3927316"/>
            <a:ext cx="4741664" cy="829791"/>
          </a:xfrm>
          <a:prstGeom prst="roundRect">
            <a:avLst>
              <a:gd name="adj" fmla="val 689"/>
            </a:avLst>
          </a:prstGeom>
          <a:solidFill>
            <a:srgbClr val="E4FEFB"/>
          </a:solidFill>
          <a:ln w="22860">
            <a:noFill/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114681" y="4080609"/>
            <a:ext cx="2597795" cy="217289"/>
          </a:xfrm>
          <a:prstGeom prst="rect">
            <a:avLst/>
          </a:prstGeom>
          <a:solidFill>
            <a:srgbClr val="E4FEFB"/>
          </a:solidFill>
          <a:ln>
            <a:noFill/>
          </a:ln>
        </p:spPr>
        <p:txBody>
          <a:bodyPr wrap="non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600" b="1" dirty="0">
                <a:solidFill>
                  <a:srgbClr val="02081D"/>
                </a:solidFill>
                <a:ea typeface="Barlow Bold" pitchFamily="34" charset="-122"/>
                <a:cs typeface="Barlow Bold" pitchFamily="34" charset="-120"/>
              </a:rPr>
              <a:t>Танцевальное направление.</a:t>
            </a:r>
            <a:endParaRPr lang="en-US" sz="1600" b="1" dirty="0"/>
          </a:p>
        </p:txBody>
      </p:sp>
      <p:sp>
        <p:nvSpPr>
          <p:cNvPr id="15" name="Text 12"/>
          <p:cNvSpPr/>
          <p:nvPr/>
        </p:nvSpPr>
        <p:spPr>
          <a:xfrm>
            <a:off x="4114682" y="4381316"/>
            <a:ext cx="4435078" cy="222498"/>
          </a:xfrm>
          <a:prstGeom prst="rect">
            <a:avLst/>
          </a:prstGeom>
          <a:solidFill>
            <a:srgbClr val="E4FEFB"/>
          </a:solidFill>
          <a:ln>
            <a:noFill/>
          </a:ln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200" b="1" dirty="0">
                <a:solidFill>
                  <a:srgbClr val="02081D"/>
                </a:solidFill>
                <a:ea typeface="Montserrat" pitchFamily="34" charset="-122"/>
                <a:cs typeface="Montserrat" pitchFamily="34" charset="-120"/>
              </a:rPr>
              <a:t>Хореография, народные и современные танцы.</a:t>
            </a:r>
            <a:endParaRPr lang="en-US" sz="12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</TotalTime>
  <Words>768</Words>
  <Application>Microsoft Office PowerPoint</Application>
  <PresentationFormat>Экран (16:9)</PresentationFormat>
  <Paragraphs>88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Barlow Bold</vt:lpstr>
      <vt:lpstr>Arial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8</cp:revision>
  <dcterms:created xsi:type="dcterms:W3CDTF">2025-05-14T13:27:40Z</dcterms:created>
  <dcterms:modified xsi:type="dcterms:W3CDTF">2025-07-10T13:57:12Z</dcterms:modified>
</cp:coreProperties>
</file>